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82" r:id="rId5"/>
    <p:sldId id="292" r:id="rId6"/>
    <p:sldId id="293" r:id="rId7"/>
    <p:sldId id="283" r:id="rId8"/>
    <p:sldId id="291" r:id="rId9"/>
    <p:sldId id="284" r:id="rId10"/>
    <p:sldId id="297" r:id="rId11"/>
    <p:sldId id="298" r:id="rId12"/>
    <p:sldId id="299" r:id="rId13"/>
    <p:sldId id="300" r:id="rId14"/>
    <p:sldId id="301" r:id="rId15"/>
    <p:sldId id="302" r:id="rId16"/>
    <p:sldId id="303" r:id="rId17"/>
    <p:sldId id="304" r:id="rId18"/>
    <p:sldId id="29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31" autoAdjust="0"/>
  </p:normalViewPr>
  <p:slideViewPr>
    <p:cSldViewPr snapToGrid="0">
      <p:cViewPr varScale="1">
        <p:scale>
          <a:sx n="65" d="100"/>
          <a:sy n="65" d="100"/>
        </p:scale>
        <p:origin x="78" y="78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1/21/2024</a:t>
            </a:fld>
            <a:endParaRPr lang="en-US" dirty="0"/>
          </a:p>
        </p:txBody>
      </p:sp>
      <p:sp>
        <p:nvSpPr>
          <p:cNvPr id="4" name="Footer Placeholder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1/21/2024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45748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3546845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149624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4007157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2589358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a:p>
        </p:txBody>
      </p:sp>
    </p:spTree>
    <p:extLst>
      <p:ext uri="{BB962C8B-B14F-4D97-AF65-F5344CB8AC3E}">
        <p14:creationId xmlns:p14="http://schemas.microsoft.com/office/powerpoint/2010/main" val="418961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xmlns=""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xmlns=""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xmlns=""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xmlns=""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xmlns=""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xmlns=""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xmlns=""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xmlns=""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xmlns=""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xmlns=""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xmlns=""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Title 5">
            <a:extLst>
              <a:ext uri="{FF2B5EF4-FFF2-40B4-BE49-F238E27FC236}">
                <a16:creationId xmlns:a16="http://schemas.microsoft.com/office/drawing/2014/main" xmlns=""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xmlns=""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xmlns=""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xmlns=""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xmlns=""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xmlns=""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xmlns=""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xmlns=""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xmlns=""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xmlns=""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xmlns=""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xmlns=""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xmlns=""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xmlns=""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xmlns=""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xmlns=""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xmlns=""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xmlns=""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xmlns=""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xmlns="" id="{7F4F1543-153D-4F77-A4A9-C9BBA1C2052E}"/>
              </a:ext>
            </a:extLst>
          </p:cNvPr>
          <p:cNvSpPr>
            <a:spLocks noGrp="1"/>
          </p:cNvSpPr>
          <p:nvPr>
            <p:ph type="title"/>
          </p:nvPr>
        </p:nvSpPr>
        <p:spPr>
          <a:xfrm>
            <a:off x="432000" y="432000"/>
            <a:ext cx="9131100" cy="432000"/>
          </a:xfrm>
        </p:spPr>
        <p:txBody>
          <a:bodyPr/>
          <a:lstStyle/>
          <a:p>
            <a:r>
              <a:rPr lang="en-US" noProof="0" smtClean="0"/>
              <a:t>Click to edit Master title style</a:t>
            </a:r>
            <a:endParaRPr lang="en-US" noProof="0"/>
          </a:p>
        </p:txBody>
      </p:sp>
      <p:sp>
        <p:nvSpPr>
          <p:cNvPr id="11" name="Subtitle 2">
            <a:extLst>
              <a:ext uri="{FF2B5EF4-FFF2-40B4-BE49-F238E27FC236}">
                <a16:creationId xmlns:a16="http://schemas.microsoft.com/office/drawing/2014/main" xmlns=""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xmlns=""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xmlns=""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xmlns=""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xmlns=""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xmlns=""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xmlns=""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xmlns="" id="{16EFF903-F1F3-440A-B12C-9FD51606B03D}"/>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xmlns=""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xmlns=""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xmlns=""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xmlns=""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xmlns=""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xmlns=""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xmlns=""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xmlns=""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xmlns=""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xmlns=""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xmlns=""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31.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xmlns="" id="{E2F2BFDF-E9F2-4569-A9F2-E1FFCB7FB82D}"/>
              </a:ext>
            </a:extLst>
          </p:cNvPr>
          <p:cNvSpPr txBox="1"/>
          <p:nvPr/>
        </p:nvSpPr>
        <p:spPr>
          <a:xfrm>
            <a:off x="7275471" y="5995473"/>
            <a:ext cx="2053386" cy="395424"/>
          </a:xfrm>
          <a:prstGeom prst="rect">
            <a:avLst/>
          </a:prstGeom>
          <a:noFill/>
        </p:spPr>
        <p:txBody>
          <a:bodyPr wrap="square" lIns="0" tIns="36000" rIns="0" bIns="0" rtlCol="0">
            <a:spAutoFit/>
          </a:bodyPr>
          <a:lstStyle/>
          <a:p>
            <a:pPr algn="r">
              <a:lnSpc>
                <a:spcPts val="1400"/>
              </a:lnSpc>
            </a:pPr>
            <a:r>
              <a:rPr lang="en-US" sz="2400" b="1" spc="-100" dirty="0" smtClean="0">
                <a:solidFill>
                  <a:schemeClr val="tx1">
                    <a:lumMod val="50000"/>
                    <a:lumOff val="50000"/>
                  </a:schemeClr>
                </a:solidFill>
                <a:latin typeface="Corbel" panose="020B0503020204020204" pitchFamily="34" charset="0"/>
              </a:rPr>
              <a:t>Livingstone</a:t>
            </a:r>
            <a:r>
              <a:rPr lang="en-US" sz="1600" b="1" spc="-100" dirty="0" smtClean="0">
                <a:solidFill>
                  <a:schemeClr val="tx1">
                    <a:lumMod val="50000"/>
                    <a:lumOff val="50000"/>
                  </a:schemeClr>
                </a:solidFill>
                <a:latin typeface="Corbel" panose="020B0503020204020204" pitchFamily="34" charset="0"/>
              </a:rPr>
              <a:t> </a:t>
            </a:r>
            <a:r>
              <a:rPr lang="en-US" sz="2400" b="1" spc="-100" dirty="0" err="1" smtClean="0">
                <a:solidFill>
                  <a:schemeClr val="tx1">
                    <a:lumMod val="50000"/>
                    <a:lumOff val="50000"/>
                  </a:schemeClr>
                </a:solidFill>
                <a:latin typeface="Corbel" panose="020B0503020204020204" pitchFamily="34" charset="0"/>
              </a:rPr>
              <a:t>Bvumbi</a:t>
            </a:r>
            <a:endParaRPr lang="en-US" sz="2400" b="1" spc="-100" baseline="0" dirty="0">
              <a:solidFill>
                <a:schemeClr val="tx1"/>
              </a:solidFill>
              <a:latin typeface="Corbel" panose="020B0503020204020204" pitchFamily="34" charset="0"/>
            </a:endParaRPr>
          </a:p>
        </p:txBody>
      </p:sp>
      <p:sp>
        <p:nvSpPr>
          <p:cNvPr id="3" name="Title 2">
            <a:extLst>
              <a:ext uri="{FF2B5EF4-FFF2-40B4-BE49-F238E27FC236}">
                <a16:creationId xmlns:a16="http://schemas.microsoft.com/office/drawing/2014/main" xmlns="" id="{200B3D2B-613A-41BE-987D-E6A1324B456D}"/>
              </a:ext>
            </a:extLst>
          </p:cNvPr>
          <p:cNvSpPr>
            <a:spLocks noGrp="1"/>
          </p:cNvSpPr>
          <p:nvPr>
            <p:ph type="ctrTitle"/>
          </p:nvPr>
        </p:nvSpPr>
        <p:spPr>
          <a:xfrm>
            <a:off x="286990" y="747624"/>
            <a:ext cx="6798250" cy="1674470"/>
          </a:xfrm>
        </p:spPr>
        <p:txBody>
          <a:bodyPr/>
          <a:lstStyle/>
          <a:p>
            <a:r>
              <a:rPr lang="en-US" dirty="0" smtClean="0"/>
              <a:t>AWS Cloud Project</a:t>
            </a:r>
            <a:endParaRPr lang="en-US" dirty="0"/>
          </a:p>
        </p:txBody>
      </p:sp>
      <p:pic>
        <p:nvPicPr>
          <p:cNvPr id="7" name="Picture Placeholder 6" descr="Wood piece cut through the middle">
            <a:extLst>
              <a:ext uri="{FF2B5EF4-FFF2-40B4-BE49-F238E27FC236}">
                <a16:creationId xmlns:a16="http://schemas.microsoft.com/office/drawing/2014/main" xmlns=""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4" name="Subtitle 3">
            <a:extLst>
              <a:ext uri="{FF2B5EF4-FFF2-40B4-BE49-F238E27FC236}">
                <a16:creationId xmlns:a16="http://schemas.microsoft.com/office/drawing/2014/main" xmlns="" id="{4772945D-CA91-4CFE-8EB7-941C7618C994}"/>
              </a:ext>
            </a:extLst>
          </p:cNvPr>
          <p:cNvSpPr>
            <a:spLocks noGrp="1"/>
          </p:cNvSpPr>
          <p:nvPr>
            <p:ph type="subTitle" idx="1"/>
          </p:nvPr>
        </p:nvSpPr>
        <p:spPr>
          <a:xfrm>
            <a:off x="1226778" y="3262610"/>
            <a:ext cx="4127460" cy="2680990"/>
          </a:xfrm>
        </p:spPr>
        <p:txBody>
          <a:bodyPr/>
          <a:lstStyle/>
          <a:p>
            <a:r>
              <a:rPr lang="en-US" sz="2800" dirty="0" smtClean="0">
                <a:latin typeface="Segoe UI Semibold" panose="020B0702040204020203" pitchFamily="34" charset="0"/>
                <a:cs typeface="Segoe UI Semibold" panose="020B0702040204020203" pitchFamily="34" charset="0"/>
              </a:rPr>
              <a:t>A hands-on demonstration of my cloud computing skills on the AWS Cloud Platform.</a:t>
            </a:r>
            <a:endParaRPr lang="en-US" sz="2800"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477" y="3121249"/>
            <a:ext cx="2019760" cy="2019760"/>
          </a:xfrm>
          <a:prstGeom prst="rect">
            <a:avLst/>
          </a:prstGeom>
        </p:spPr>
      </p:pic>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9304E83-A4F0-49C5-BB01-F5773509A2B3}"/>
              </a:ext>
            </a:extLst>
          </p:cNvPr>
          <p:cNvSpPr txBox="1">
            <a:spLocks/>
          </p:cNvSpPr>
          <p:nvPr/>
        </p:nvSpPr>
        <p:spPr>
          <a:xfrm>
            <a:off x="-1237349" y="0"/>
            <a:ext cx="9198000" cy="898358"/>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tx1"/>
                </a:solidFill>
                <a:latin typeface="+mj-lt"/>
                <a:ea typeface="+mj-ea"/>
                <a:cs typeface="+mj-cs"/>
              </a:defRPr>
            </a:lvl1pPr>
          </a:lstStyle>
          <a:p>
            <a:r>
              <a:rPr lang="en-US" sz="3200" dirty="0" smtClean="0"/>
              <a:t>Bastion host setup</a:t>
            </a:r>
            <a:endParaRPr lang="en-US" sz="3200" dirty="0"/>
          </a:p>
        </p:txBody>
      </p:sp>
      <p:sp>
        <p:nvSpPr>
          <p:cNvPr id="6" name="Text Placeholder 2">
            <a:extLst>
              <a:ext uri="{FF2B5EF4-FFF2-40B4-BE49-F238E27FC236}">
                <a16:creationId xmlns:a16="http://schemas.microsoft.com/office/drawing/2014/main" xmlns="" id="{7CA42D59-EAD6-4F95-84F1-32A30F057856}"/>
              </a:ext>
            </a:extLst>
          </p:cNvPr>
          <p:cNvSpPr txBox="1">
            <a:spLocks/>
          </p:cNvSpPr>
          <p:nvPr/>
        </p:nvSpPr>
        <p:spPr>
          <a:xfrm>
            <a:off x="286990" y="1006395"/>
            <a:ext cx="9198000" cy="67642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Bastion Host </a:t>
            </a:r>
            <a:r>
              <a:rPr lang="en-US" dirty="0" smtClean="0"/>
              <a:t>Setup. Public </a:t>
            </a:r>
            <a:r>
              <a:rPr lang="en-US" dirty="0"/>
              <a:t>IP and Subnet </a:t>
            </a:r>
            <a:r>
              <a:rPr lang="en-US" dirty="0" smtClean="0"/>
              <a:t>Assigning. Firewall Setting. Host </a:t>
            </a:r>
            <a:r>
              <a:rPr lang="en-US" dirty="0"/>
              <a:t>Creation Success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90" y="1682816"/>
            <a:ext cx="3577087" cy="431977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806" y="1682816"/>
            <a:ext cx="3904846" cy="431977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2382" y="1682816"/>
            <a:ext cx="3838058" cy="4319778"/>
          </a:xfrm>
          <a:prstGeom prst="rect">
            <a:avLst/>
          </a:prstGeom>
        </p:spPr>
      </p:pic>
    </p:spTree>
    <p:extLst>
      <p:ext uri="{BB962C8B-B14F-4D97-AF65-F5344CB8AC3E}">
        <p14:creationId xmlns:p14="http://schemas.microsoft.com/office/powerpoint/2010/main" val="1745542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9304E83-A4F0-49C5-BB01-F5773509A2B3}"/>
              </a:ext>
            </a:extLst>
          </p:cNvPr>
          <p:cNvSpPr txBox="1">
            <a:spLocks/>
          </p:cNvSpPr>
          <p:nvPr/>
        </p:nvSpPr>
        <p:spPr>
          <a:xfrm>
            <a:off x="-1237349" y="0"/>
            <a:ext cx="9198000" cy="898358"/>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tx1"/>
                </a:solidFill>
                <a:latin typeface="+mj-lt"/>
                <a:ea typeface="+mj-ea"/>
                <a:cs typeface="+mj-cs"/>
              </a:defRPr>
            </a:lvl1pPr>
          </a:lstStyle>
          <a:p>
            <a:r>
              <a:rPr lang="en-US" sz="3200" dirty="0" smtClean="0"/>
              <a:t>Bastion host setup  </a:t>
            </a:r>
            <a:endParaRPr lang="en-US" sz="3200" dirty="0"/>
          </a:p>
        </p:txBody>
      </p:sp>
      <p:sp>
        <p:nvSpPr>
          <p:cNvPr id="6" name="Text Placeholder 2">
            <a:extLst>
              <a:ext uri="{FF2B5EF4-FFF2-40B4-BE49-F238E27FC236}">
                <a16:creationId xmlns:a16="http://schemas.microsoft.com/office/drawing/2014/main" xmlns="" id="{7CA42D59-EAD6-4F95-84F1-32A30F057856}"/>
              </a:ext>
            </a:extLst>
          </p:cNvPr>
          <p:cNvSpPr txBox="1">
            <a:spLocks/>
          </p:cNvSpPr>
          <p:nvPr/>
        </p:nvSpPr>
        <p:spPr>
          <a:xfrm>
            <a:off x="272242" y="1757442"/>
            <a:ext cx="9198000" cy="67642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Logged </a:t>
            </a:r>
            <a:r>
              <a:rPr lang="en-US" dirty="0"/>
              <a:t>In to Bastion Host from </a:t>
            </a:r>
            <a:r>
              <a:rPr lang="en-US" dirty="0" smtClean="0"/>
              <a:t>Laptop. Key </a:t>
            </a:r>
            <a:r>
              <a:rPr lang="en-US" dirty="0"/>
              <a:t>Pair Copying to Bastion Host Success</a:t>
            </a:r>
          </a:p>
          <a:p>
            <a:r>
              <a:rPr lang="en-US" dirty="0"/>
              <a:t>Confirmed Key Pair on Bastion Host</a:t>
            </a:r>
          </a:p>
        </p:txBody>
      </p:sp>
      <p:sp>
        <p:nvSpPr>
          <p:cNvPr id="10" name="Text Placeholder 2">
            <a:extLst>
              <a:ext uri="{FF2B5EF4-FFF2-40B4-BE49-F238E27FC236}">
                <a16:creationId xmlns:a16="http://schemas.microsoft.com/office/drawing/2014/main" xmlns="" id="{7CA42D59-EAD6-4F95-84F1-32A30F057856}"/>
              </a:ext>
            </a:extLst>
          </p:cNvPr>
          <p:cNvSpPr txBox="1">
            <a:spLocks/>
          </p:cNvSpPr>
          <p:nvPr/>
        </p:nvSpPr>
        <p:spPr>
          <a:xfrm>
            <a:off x="1265300" y="1081021"/>
            <a:ext cx="9198000" cy="67642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smtClean="0">
                <a:latin typeface="Segoe UI Semibold" panose="020B0702040204020203" pitchFamily="34" charset="0"/>
                <a:cs typeface="Segoe UI Semibold" panose="020B0702040204020203" pitchFamily="34" charset="0"/>
              </a:rPr>
              <a:t>Copying Key Pair from Laptop to Bastion Host</a:t>
            </a:r>
            <a:endParaRPr lang="en-US" b="1"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42" y="2616526"/>
            <a:ext cx="3783564" cy="376952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541" y="2616527"/>
            <a:ext cx="3997242" cy="3769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18" y="2656694"/>
            <a:ext cx="3809931" cy="3729358"/>
          </a:xfrm>
          <a:prstGeom prst="rect">
            <a:avLst/>
          </a:prstGeom>
        </p:spPr>
      </p:pic>
    </p:spTree>
    <p:extLst>
      <p:ext uri="{BB962C8B-B14F-4D97-AF65-F5344CB8AC3E}">
        <p14:creationId xmlns:p14="http://schemas.microsoft.com/office/powerpoint/2010/main" val="338543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9304E83-A4F0-49C5-BB01-F5773509A2B3}"/>
              </a:ext>
            </a:extLst>
          </p:cNvPr>
          <p:cNvSpPr txBox="1">
            <a:spLocks/>
          </p:cNvSpPr>
          <p:nvPr/>
        </p:nvSpPr>
        <p:spPr>
          <a:xfrm>
            <a:off x="-1237349" y="0"/>
            <a:ext cx="12534614" cy="898358"/>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tx1"/>
                </a:solidFill>
                <a:latin typeface="+mj-lt"/>
                <a:ea typeface="+mj-ea"/>
                <a:cs typeface="+mj-cs"/>
              </a:defRPr>
            </a:lvl1pPr>
          </a:lstStyle>
          <a:p>
            <a:r>
              <a:rPr lang="en-US" sz="3200" dirty="0" smtClean="0"/>
              <a:t>Connecting to private ec2 server from bastion host</a:t>
            </a:r>
            <a:endParaRPr lang="en-US" sz="3200" dirty="0"/>
          </a:p>
        </p:txBody>
      </p:sp>
      <p:sp>
        <p:nvSpPr>
          <p:cNvPr id="6" name="Text Placeholder 2">
            <a:extLst>
              <a:ext uri="{FF2B5EF4-FFF2-40B4-BE49-F238E27FC236}">
                <a16:creationId xmlns:a16="http://schemas.microsoft.com/office/drawing/2014/main" xmlns="" id="{7CA42D59-EAD6-4F95-84F1-32A30F057856}"/>
              </a:ext>
            </a:extLst>
          </p:cNvPr>
          <p:cNvSpPr txBox="1">
            <a:spLocks/>
          </p:cNvSpPr>
          <p:nvPr/>
        </p:nvSpPr>
        <p:spPr>
          <a:xfrm>
            <a:off x="286989" y="1006395"/>
            <a:ext cx="11010275" cy="1161618"/>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Encountered a Public Key Permission Denied Error when connecting to Private EC2 from bastion host.</a:t>
            </a:r>
          </a:p>
          <a:p>
            <a:r>
              <a:rPr lang="en-US" dirty="0" smtClean="0"/>
              <a:t>Changed Permissions of key to read only on laptop and bastion server</a:t>
            </a:r>
          </a:p>
          <a:p>
            <a:r>
              <a:rPr lang="en-US" dirty="0" smtClean="0"/>
              <a:t>Logged in Private EC2 to install python 3 and ran web server successfully</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9" y="2168012"/>
            <a:ext cx="3882405" cy="384933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122" y="2168012"/>
            <a:ext cx="4133950" cy="37460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2168012"/>
            <a:ext cx="3277719" cy="3959632"/>
          </a:xfrm>
          <a:prstGeom prst="rect">
            <a:avLst/>
          </a:prstGeom>
        </p:spPr>
      </p:pic>
    </p:spTree>
    <p:extLst>
      <p:ext uri="{BB962C8B-B14F-4D97-AF65-F5344CB8AC3E}">
        <p14:creationId xmlns:p14="http://schemas.microsoft.com/office/powerpoint/2010/main" val="3302158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9304E83-A4F0-49C5-BB01-F5773509A2B3}"/>
              </a:ext>
            </a:extLst>
          </p:cNvPr>
          <p:cNvSpPr txBox="1">
            <a:spLocks/>
          </p:cNvSpPr>
          <p:nvPr/>
        </p:nvSpPr>
        <p:spPr>
          <a:xfrm>
            <a:off x="-1237350" y="0"/>
            <a:ext cx="10722339" cy="898358"/>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tx1"/>
                </a:solidFill>
                <a:latin typeface="+mj-lt"/>
                <a:ea typeface="+mj-ea"/>
                <a:cs typeface="+mj-cs"/>
              </a:defRPr>
            </a:lvl1pPr>
          </a:lstStyle>
          <a:p>
            <a:r>
              <a:rPr lang="en-US" sz="3200" dirty="0" smtClean="0"/>
              <a:t>Application load balancer setup</a:t>
            </a:r>
            <a:endParaRPr lang="en-US" sz="3200" dirty="0"/>
          </a:p>
        </p:txBody>
      </p:sp>
      <p:sp>
        <p:nvSpPr>
          <p:cNvPr id="6" name="Text Placeholder 2">
            <a:extLst>
              <a:ext uri="{FF2B5EF4-FFF2-40B4-BE49-F238E27FC236}">
                <a16:creationId xmlns:a16="http://schemas.microsoft.com/office/drawing/2014/main" xmlns="" id="{7CA42D59-EAD6-4F95-84F1-32A30F057856}"/>
              </a:ext>
            </a:extLst>
          </p:cNvPr>
          <p:cNvSpPr txBox="1">
            <a:spLocks/>
          </p:cNvSpPr>
          <p:nvPr/>
        </p:nvSpPr>
        <p:spPr>
          <a:xfrm>
            <a:off x="286990" y="1006395"/>
            <a:ext cx="9198000" cy="1102624"/>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ALB Setup. VPC </a:t>
            </a:r>
            <a:r>
              <a:rPr lang="en-US" dirty="0"/>
              <a:t>and Public Subnet </a:t>
            </a:r>
            <a:r>
              <a:rPr lang="en-US" dirty="0" smtClean="0"/>
              <a:t>Settings. Adding </a:t>
            </a:r>
            <a:r>
              <a:rPr lang="en-US" dirty="0"/>
              <a:t>Security Group to ALB</a:t>
            </a:r>
          </a:p>
          <a:p>
            <a:r>
              <a:rPr lang="en-US" dirty="0"/>
              <a:t>Adding EC2 instances to Target </a:t>
            </a:r>
            <a:r>
              <a:rPr lang="en-US" dirty="0" smtClean="0"/>
              <a:t>Group. Target </a:t>
            </a:r>
            <a:r>
              <a:rPr lang="en-US" dirty="0"/>
              <a:t>Group Setup Success</a:t>
            </a:r>
          </a:p>
          <a:p>
            <a:r>
              <a:rPr lang="en-US" dirty="0"/>
              <a:t>ALB Setup </a:t>
            </a:r>
            <a:r>
              <a:rPr lang="en-US" dirty="0" smtClean="0"/>
              <a:t>Successful</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90" y="2217056"/>
            <a:ext cx="3709823" cy="402824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819" y="2236274"/>
            <a:ext cx="3958297" cy="40090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1401" y="2236273"/>
            <a:ext cx="3910296" cy="4009027"/>
          </a:xfrm>
          <a:prstGeom prst="rect">
            <a:avLst/>
          </a:prstGeom>
        </p:spPr>
      </p:pic>
    </p:spTree>
    <p:extLst>
      <p:ext uri="{BB962C8B-B14F-4D97-AF65-F5344CB8AC3E}">
        <p14:creationId xmlns:p14="http://schemas.microsoft.com/office/powerpoint/2010/main" val="3148878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9304E83-A4F0-49C5-BB01-F5773509A2B3}"/>
              </a:ext>
            </a:extLst>
          </p:cNvPr>
          <p:cNvSpPr txBox="1">
            <a:spLocks/>
          </p:cNvSpPr>
          <p:nvPr/>
        </p:nvSpPr>
        <p:spPr>
          <a:xfrm>
            <a:off x="-1237350" y="0"/>
            <a:ext cx="10722339" cy="898358"/>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tx1"/>
                </a:solidFill>
                <a:latin typeface="+mj-lt"/>
                <a:ea typeface="+mj-ea"/>
                <a:cs typeface="+mj-cs"/>
              </a:defRPr>
            </a:lvl1pPr>
          </a:lstStyle>
          <a:p>
            <a:r>
              <a:rPr lang="en-US" sz="3200" dirty="0" smtClean="0"/>
              <a:t>Application running successfully!!!</a:t>
            </a:r>
            <a:endParaRPr lang="en-US" sz="3200" dirty="0"/>
          </a:p>
        </p:txBody>
      </p:sp>
      <p:sp>
        <p:nvSpPr>
          <p:cNvPr id="6" name="Text Placeholder 2">
            <a:extLst>
              <a:ext uri="{FF2B5EF4-FFF2-40B4-BE49-F238E27FC236}">
                <a16:creationId xmlns:a16="http://schemas.microsoft.com/office/drawing/2014/main" xmlns="" id="{7CA42D59-EAD6-4F95-84F1-32A30F057856}"/>
              </a:ext>
            </a:extLst>
          </p:cNvPr>
          <p:cNvSpPr txBox="1">
            <a:spLocks/>
          </p:cNvSpPr>
          <p:nvPr/>
        </p:nvSpPr>
        <p:spPr>
          <a:xfrm>
            <a:off x="286990" y="1006394"/>
            <a:ext cx="11290494" cy="1663063"/>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Resume </a:t>
            </a:r>
            <a:r>
              <a:rPr lang="en-US" dirty="0" smtClean="0"/>
              <a:t>hosted on </a:t>
            </a:r>
            <a:r>
              <a:rPr lang="en-US" dirty="0"/>
              <a:t>Private </a:t>
            </a:r>
            <a:r>
              <a:rPr lang="en-US" dirty="0" smtClean="0"/>
              <a:t>Web Server Displaying Successfully in </a:t>
            </a:r>
            <a:r>
              <a:rPr lang="en-US" dirty="0"/>
              <a:t>Web </a:t>
            </a:r>
            <a:r>
              <a:rPr lang="en-US" dirty="0" smtClean="0"/>
              <a:t>Browser</a:t>
            </a:r>
          </a:p>
          <a:p>
            <a:r>
              <a:rPr lang="en-US" dirty="0" smtClean="0"/>
              <a:t>VPC is securely setup. Application Load Balance in Public Subnet connecting to EC2</a:t>
            </a:r>
            <a:r>
              <a:rPr lang="en-US" dirty="0"/>
              <a:t> </a:t>
            </a:r>
            <a:r>
              <a:rPr lang="en-US" dirty="0" smtClean="0"/>
              <a:t>servers in Private Subnet</a:t>
            </a:r>
          </a:p>
          <a:p>
            <a:r>
              <a:rPr lang="en-US" dirty="0" smtClean="0"/>
              <a:t>Auto Scaling Group running scalable instances in two AZs making application highly available</a:t>
            </a:r>
          </a:p>
          <a:p>
            <a:r>
              <a:rPr lang="en-US" dirty="0" smtClean="0"/>
              <a:t>The two versions of resume prove that the load balancer is distributing traffic between the EC2 instances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90" y="2964426"/>
            <a:ext cx="3414855" cy="37458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819" y="2964426"/>
            <a:ext cx="3731343" cy="374585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135" y="2964426"/>
            <a:ext cx="4100051" cy="3745856"/>
          </a:xfrm>
          <a:prstGeom prst="rect">
            <a:avLst/>
          </a:prstGeom>
        </p:spPr>
      </p:pic>
    </p:spTree>
    <p:extLst>
      <p:ext uri="{BB962C8B-B14F-4D97-AF65-F5344CB8AC3E}">
        <p14:creationId xmlns:p14="http://schemas.microsoft.com/office/powerpoint/2010/main" val="21700604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xmlns="" id="{F11A6B65-5A20-4F4D-ACBB-ED50132D4571}"/>
              </a:ext>
            </a:extLst>
          </p:cNvPr>
          <p:cNvSpPr>
            <a:spLocks noGrp="1"/>
          </p:cNvSpPr>
          <p:nvPr>
            <p:ph type="ctrTitle"/>
          </p:nvPr>
        </p:nvSpPr>
        <p:spPr>
          <a:xfrm>
            <a:off x="2823289" y="1139399"/>
            <a:ext cx="6798250" cy="1674470"/>
          </a:xfrm>
        </p:spPr>
        <p:txBody>
          <a:bodyPr/>
          <a:lstStyle/>
          <a:p>
            <a:r>
              <a:rPr lang="en-US" dirty="0"/>
              <a:t>THANK YOU</a:t>
            </a:r>
          </a:p>
        </p:txBody>
      </p:sp>
      <p:sp>
        <p:nvSpPr>
          <p:cNvPr id="4" name="Text Placeholder 3">
            <a:extLst>
              <a:ext uri="{FF2B5EF4-FFF2-40B4-BE49-F238E27FC236}">
                <a16:creationId xmlns:a16="http://schemas.microsoft.com/office/drawing/2014/main" xmlns="" id="{60828E04-9C2A-4859-8050-C2DF67A249CB}"/>
              </a:ext>
            </a:extLst>
          </p:cNvPr>
          <p:cNvSpPr>
            <a:spLocks noGrp="1"/>
          </p:cNvSpPr>
          <p:nvPr>
            <p:ph type="body" sz="quarter" idx="15"/>
          </p:nvPr>
        </p:nvSpPr>
        <p:spPr>
          <a:xfrm>
            <a:off x="589936" y="4035727"/>
            <a:ext cx="4914276" cy="1406428"/>
          </a:xfrm>
        </p:spPr>
        <p:txBody>
          <a:bodyPr/>
          <a:lstStyle/>
          <a:p>
            <a:pPr algn="l"/>
            <a:r>
              <a:rPr lang="en-US" sz="3200" b="1" dirty="0" smtClean="0">
                <a:latin typeface="Segoe UI" panose="020B0502040204020203" pitchFamily="34" charset="0"/>
                <a:cs typeface="Segoe UI" panose="020B0502040204020203" pitchFamily="34" charset="0"/>
              </a:rPr>
              <a:t>Livingstone </a:t>
            </a:r>
            <a:r>
              <a:rPr lang="en-US" sz="3200" b="1" dirty="0" err="1" smtClean="0">
                <a:latin typeface="Segoe UI" panose="020B0502040204020203" pitchFamily="34" charset="0"/>
                <a:cs typeface="Segoe UI" panose="020B0502040204020203" pitchFamily="34" charset="0"/>
              </a:rPr>
              <a:t>Bvumbi</a:t>
            </a:r>
            <a:endParaRPr lang="en-US" sz="3200" b="1" dirty="0" smtClean="0">
              <a:latin typeface="Segoe UI" panose="020B0502040204020203" pitchFamily="34" charset="0"/>
              <a:cs typeface="Segoe UI" panose="020B0502040204020203" pitchFamily="34" charset="0"/>
            </a:endParaRPr>
          </a:p>
          <a:p>
            <a:pPr algn="l"/>
            <a:r>
              <a:rPr lang="en-US" b="1" dirty="0" smtClean="0">
                <a:latin typeface="Segoe UI" panose="020B0502040204020203" pitchFamily="34" charset="0"/>
                <a:cs typeface="Segoe UI" panose="020B0502040204020203" pitchFamily="34" charset="0"/>
              </a:rPr>
              <a:t>Cloud Engineer</a:t>
            </a:r>
          </a:p>
          <a:p>
            <a:pPr algn="l"/>
            <a:r>
              <a:rPr lang="en-US" sz="2000" dirty="0" smtClean="0">
                <a:latin typeface="Segoe UI" panose="020B0502040204020203" pitchFamily="34" charset="0"/>
                <a:cs typeface="Segoe UI" panose="020B0502040204020203" pitchFamily="34" charset="0"/>
              </a:rPr>
              <a:t>AWS Certified Solutions Architect Associate</a:t>
            </a:r>
            <a:endParaRPr lang="en-US" sz="2000" dirty="0">
              <a:latin typeface="Segoe UI" panose="020B0502040204020203" pitchFamily="34" charset="0"/>
              <a:cs typeface="Segoe UI" panose="020B0502040204020203" pitchFamily="34" charset="0"/>
            </a:endParaRPr>
          </a:p>
        </p:txBody>
      </p:sp>
      <p:pic>
        <p:nvPicPr>
          <p:cNvPr id="10" name="Graphic 9" descr="Smart Phone" title="Icon - Presenter Phone Number">
            <a:extLst>
              <a:ext uri="{FF2B5EF4-FFF2-40B4-BE49-F238E27FC236}">
                <a16:creationId xmlns:a16="http://schemas.microsoft.com/office/drawing/2014/main" xmlns="" id="{A29DE31C-E099-4579-BB03-675E0A40C5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5783050" y="4130805"/>
            <a:ext cx="218900" cy="218900"/>
          </a:xfrm>
          <a:prstGeom prst="rect">
            <a:avLst/>
          </a:prstGeom>
        </p:spPr>
      </p:pic>
      <p:sp>
        <p:nvSpPr>
          <p:cNvPr id="5" name="Text Placeholder 4">
            <a:extLst>
              <a:ext uri="{FF2B5EF4-FFF2-40B4-BE49-F238E27FC236}">
                <a16:creationId xmlns:a16="http://schemas.microsoft.com/office/drawing/2014/main" xmlns="" id="{11265965-2271-4C1C-BD0A-6F85F80FF9A6}"/>
              </a:ext>
            </a:extLst>
          </p:cNvPr>
          <p:cNvSpPr>
            <a:spLocks noGrp="1"/>
          </p:cNvSpPr>
          <p:nvPr>
            <p:ph type="body" sz="quarter" idx="16"/>
          </p:nvPr>
        </p:nvSpPr>
        <p:spPr/>
        <p:txBody>
          <a:bodyPr/>
          <a:lstStyle/>
          <a:p>
            <a:r>
              <a:rPr lang="en-US" dirty="0" smtClean="0"/>
              <a:t>+27 81 038 6537</a:t>
            </a:r>
            <a:endParaRPr lang="en-US" dirty="0"/>
          </a:p>
        </p:txBody>
      </p:sp>
      <p:pic>
        <p:nvPicPr>
          <p:cNvPr id="9" name="Graphic 8" descr="Envelope" title="Icon Presenter Email">
            <a:extLst>
              <a:ext uri="{FF2B5EF4-FFF2-40B4-BE49-F238E27FC236}">
                <a16:creationId xmlns:a16="http://schemas.microsoft.com/office/drawing/2014/main" xmlns="" id="{773C1382-ACE1-460F-A1B6-AB761A7D2E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5783050" y="4536623"/>
            <a:ext cx="218900" cy="218900"/>
          </a:xfrm>
          <a:prstGeom prst="rect">
            <a:avLst/>
          </a:prstGeom>
        </p:spPr>
      </p:pic>
      <p:sp>
        <p:nvSpPr>
          <p:cNvPr id="6" name="Text Placeholder 5">
            <a:extLst>
              <a:ext uri="{FF2B5EF4-FFF2-40B4-BE49-F238E27FC236}">
                <a16:creationId xmlns:a16="http://schemas.microsoft.com/office/drawing/2014/main" xmlns="" id="{50A3BCC3-A277-4C0B-9EBA-EB53990D8EBD}"/>
              </a:ext>
            </a:extLst>
          </p:cNvPr>
          <p:cNvSpPr>
            <a:spLocks noGrp="1"/>
          </p:cNvSpPr>
          <p:nvPr>
            <p:ph type="body" sz="quarter" idx="17"/>
          </p:nvPr>
        </p:nvSpPr>
        <p:spPr/>
        <p:txBody>
          <a:bodyPr/>
          <a:lstStyle/>
          <a:p>
            <a:r>
              <a:rPr lang="en-US" dirty="0" smtClean="0"/>
              <a:t>livingstonebvumbi@gmail.com</a:t>
            </a:r>
            <a:endParaRPr lang="en-US" dirty="0"/>
          </a:p>
        </p:txBody>
      </p:sp>
      <p:pic>
        <p:nvPicPr>
          <p:cNvPr id="11" name="Graphic 10" descr="Link">
            <a:extLst>
              <a:ext uri="{FF2B5EF4-FFF2-40B4-BE49-F238E27FC236}">
                <a16:creationId xmlns:a16="http://schemas.microsoft.com/office/drawing/2014/main" xmlns="" id="{0718E6E0-05A2-479C-AEA8-1A385EB7347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5766191" y="4904341"/>
            <a:ext cx="244786" cy="244786"/>
          </a:xfrm>
          <a:prstGeom prst="rect">
            <a:avLst/>
          </a:prstGeom>
        </p:spPr>
      </p:pic>
      <p:sp>
        <p:nvSpPr>
          <p:cNvPr id="21" name="Text Placeholder 20">
            <a:extLst>
              <a:ext uri="{FF2B5EF4-FFF2-40B4-BE49-F238E27FC236}">
                <a16:creationId xmlns:a16="http://schemas.microsoft.com/office/drawing/2014/main" xmlns="" id="{E382DE25-E72C-473B-AB0F-13DF377E6A8F}"/>
              </a:ext>
            </a:extLst>
          </p:cNvPr>
          <p:cNvSpPr>
            <a:spLocks noGrp="1"/>
          </p:cNvSpPr>
          <p:nvPr>
            <p:ph type="body" sz="quarter" idx="18"/>
          </p:nvPr>
        </p:nvSpPr>
        <p:spPr/>
        <p:txBody>
          <a:bodyPr/>
          <a:lstStyle/>
          <a:p>
            <a:r>
              <a:rPr lang="en-US" dirty="0"/>
              <a:t>https://github.com/Bvumbi/AWS</a:t>
            </a:r>
            <a:endParaRPr lang="en-US" dirty="0"/>
          </a:p>
        </p:txBody>
      </p:sp>
    </p:spTree>
    <p:extLst>
      <p:ext uri="{BB962C8B-B14F-4D97-AF65-F5344CB8AC3E}">
        <p14:creationId xmlns:p14="http://schemas.microsoft.com/office/powerpoint/2010/main" val="41536783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00B3D2B-613A-41BE-987D-E6A1324B456D}"/>
              </a:ext>
            </a:extLst>
          </p:cNvPr>
          <p:cNvSpPr>
            <a:spLocks noGrp="1"/>
          </p:cNvSpPr>
          <p:nvPr>
            <p:ph type="ctrTitle"/>
          </p:nvPr>
        </p:nvSpPr>
        <p:spPr>
          <a:xfrm>
            <a:off x="368632" y="182510"/>
            <a:ext cx="9413995" cy="1793247"/>
          </a:xfrm>
        </p:spPr>
        <p:txBody>
          <a:bodyPr/>
          <a:lstStyle/>
          <a:p>
            <a:pPr algn="ctr"/>
            <a:r>
              <a:rPr lang="en-US" sz="2800" dirty="0" smtClean="0">
                <a:latin typeface="Segoe UI" panose="020B0502040204020203" pitchFamily="34" charset="0"/>
                <a:cs typeface="Segoe UI" panose="020B0502040204020203" pitchFamily="34" charset="0"/>
              </a:rPr>
              <a:t>Real world  implementation of </a:t>
            </a:r>
            <a:r>
              <a:rPr lang="en-US" sz="2800" dirty="0" err="1" smtClean="0">
                <a:latin typeface="Segoe UI" panose="020B0502040204020203" pitchFamily="34" charset="0"/>
                <a:cs typeface="Segoe UI" panose="020B0502040204020203" pitchFamily="34" charset="0"/>
              </a:rPr>
              <a:t>aws</a:t>
            </a:r>
            <a:r>
              <a:rPr lang="en-US" sz="2800" dirty="0" smtClean="0">
                <a:latin typeface="Segoe UI" panose="020B0502040204020203" pitchFamily="34" charset="0"/>
                <a:cs typeface="Segoe UI" panose="020B0502040204020203" pitchFamily="34" charset="0"/>
              </a:rPr>
              <a:t> cloud  services  to  provision  a  secure , highly  available  and  scalable  enterprise  system  architecture. </a:t>
            </a:r>
            <a:endParaRPr lang="en-US" sz="2800" dirty="0">
              <a:latin typeface="Segoe UI" panose="020B0502040204020203" pitchFamily="34" charset="0"/>
              <a:cs typeface="Segoe UI" panose="020B0502040204020203" pitchFamily="34" charset="0"/>
            </a:endParaRPr>
          </a:p>
        </p:txBody>
      </p:sp>
      <p:sp>
        <p:nvSpPr>
          <p:cNvPr id="4" name="Subtitle 3">
            <a:extLst>
              <a:ext uri="{FF2B5EF4-FFF2-40B4-BE49-F238E27FC236}">
                <a16:creationId xmlns:a16="http://schemas.microsoft.com/office/drawing/2014/main" xmlns="" id="{4772945D-CA91-4CFE-8EB7-941C7618C994}"/>
              </a:ext>
            </a:extLst>
          </p:cNvPr>
          <p:cNvSpPr>
            <a:spLocks noGrp="1"/>
          </p:cNvSpPr>
          <p:nvPr>
            <p:ph type="subTitle" idx="1"/>
          </p:nvPr>
        </p:nvSpPr>
        <p:spPr>
          <a:xfrm>
            <a:off x="368633" y="2204358"/>
            <a:ext cx="9413996" cy="3638220"/>
          </a:xfrm>
        </p:spPr>
        <p:txBody>
          <a:bodyPr/>
          <a:lstStyle/>
          <a:p>
            <a:r>
              <a:rPr lang="en-US" b="1" i="0" dirty="0" smtClean="0">
                <a:latin typeface="Segoe UI Light" panose="020B0502040204020203" pitchFamily="34" charset="0"/>
                <a:cs typeface="Segoe UI Light" panose="020B0502040204020203" pitchFamily="34" charset="0"/>
              </a:rPr>
              <a:t>A secure, load-balanced, auto-scaling distributed system deployed in a multi-AZ VPC</a:t>
            </a:r>
          </a:p>
          <a:p>
            <a:r>
              <a:rPr lang="en-US" dirty="0" smtClean="0">
                <a:latin typeface="Segoe UI Light" panose="020B0502040204020203" pitchFamily="34" charset="0"/>
                <a:cs typeface="Segoe UI Light" panose="020B0502040204020203" pitchFamily="34" charset="0"/>
              </a:rPr>
              <a:t>AWS Services provisioned:</a:t>
            </a:r>
          </a:p>
          <a:p>
            <a:pPr marL="285750" indent="-285750">
              <a:buFontTx/>
              <a:buChar char="-"/>
            </a:pPr>
            <a:r>
              <a:rPr lang="en-US" dirty="0" smtClean="0">
                <a:latin typeface="Segoe UI Light" panose="020B0502040204020203" pitchFamily="34" charset="0"/>
                <a:cs typeface="Segoe UI Light" panose="020B0502040204020203" pitchFamily="34" charset="0"/>
              </a:rPr>
              <a:t>EC2 – Ubuntu Linux on SSD, t2.micro</a:t>
            </a:r>
          </a:p>
          <a:p>
            <a:pPr marL="285750" indent="-285750">
              <a:buFontTx/>
              <a:buChar char="-"/>
            </a:pPr>
            <a:r>
              <a:rPr lang="en-US" dirty="0" smtClean="0">
                <a:latin typeface="Segoe UI Light" panose="020B0502040204020203" pitchFamily="34" charset="0"/>
                <a:cs typeface="Segoe UI Light" panose="020B0502040204020203" pitchFamily="34" charset="0"/>
              </a:rPr>
              <a:t>Application Load Balancer</a:t>
            </a:r>
          </a:p>
          <a:p>
            <a:pPr marL="285750" indent="-285750">
              <a:buFontTx/>
              <a:buChar char="-"/>
            </a:pPr>
            <a:r>
              <a:rPr lang="en-US" dirty="0" smtClean="0">
                <a:latin typeface="Segoe UI Light" panose="020B0502040204020203" pitchFamily="34" charset="0"/>
                <a:cs typeface="Segoe UI Light" panose="020B0502040204020203" pitchFamily="34" charset="0"/>
              </a:rPr>
              <a:t>VPC</a:t>
            </a:r>
          </a:p>
          <a:p>
            <a:pPr marL="285750" indent="-285750">
              <a:buFontTx/>
              <a:buChar char="-"/>
            </a:pPr>
            <a:r>
              <a:rPr lang="en-US" dirty="0" smtClean="0">
                <a:latin typeface="Segoe UI Light" panose="020B0502040204020203" pitchFamily="34" charset="0"/>
                <a:cs typeface="Segoe UI Light" panose="020B0502040204020203" pitchFamily="34" charset="0"/>
              </a:rPr>
              <a:t>Auto-scaling Groups</a:t>
            </a:r>
          </a:p>
          <a:p>
            <a:pPr marL="285750" indent="-285750">
              <a:buFontTx/>
              <a:buChar char="-"/>
            </a:pPr>
            <a:r>
              <a:rPr lang="en-US" dirty="0" smtClean="0">
                <a:latin typeface="Segoe UI Light" panose="020B0502040204020203" pitchFamily="34" charset="0"/>
                <a:cs typeface="Segoe UI Light" panose="020B0502040204020203" pitchFamily="34" charset="0"/>
              </a:rPr>
              <a:t>NAT Gateway</a:t>
            </a:r>
          </a:p>
          <a:p>
            <a:pPr marL="285750" indent="-285750">
              <a:buFontTx/>
              <a:buChar char="-"/>
            </a:pPr>
            <a:r>
              <a:rPr lang="en-US" dirty="0" smtClean="0">
                <a:latin typeface="Segoe UI Light" panose="020B0502040204020203" pitchFamily="34" charset="0"/>
                <a:cs typeface="Segoe UI Light" panose="020B0502040204020203" pitchFamily="34" charset="0"/>
              </a:rPr>
              <a:t>Security Groups</a:t>
            </a:r>
            <a:endParaRPr lang="en-US"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xmlns="" id="{BDD5A594-D852-43BB-B591-E9D9027253BD}"/>
              </a:ext>
            </a:extLst>
          </p:cNvPr>
          <p:cNvSpPr>
            <a:spLocks noGrp="1"/>
          </p:cNvSpPr>
          <p:nvPr>
            <p:ph type="sldNum" sz="quarter" idx="11"/>
          </p:nvPr>
        </p:nvSpPr>
        <p:spPr>
          <a:xfrm>
            <a:off x="10025743" y="6367403"/>
            <a:ext cx="1634863" cy="389574"/>
          </a:xfrm>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4091674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xmlns=""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a:xfrm>
            <a:off x="1422001" y="0"/>
            <a:ext cx="9911201" cy="6727346"/>
          </a:xfrm>
        </p:spPr>
      </p:pic>
      <p:sp>
        <p:nvSpPr>
          <p:cNvPr id="4" name="Subtitle 3">
            <a:extLst>
              <a:ext uri="{FF2B5EF4-FFF2-40B4-BE49-F238E27FC236}">
                <a16:creationId xmlns:a16="http://schemas.microsoft.com/office/drawing/2014/main" xmlns="" id="{4772945D-CA91-4CFE-8EB7-941C7618C994}"/>
              </a:ext>
            </a:extLst>
          </p:cNvPr>
          <p:cNvSpPr>
            <a:spLocks noGrp="1"/>
          </p:cNvSpPr>
          <p:nvPr>
            <p:ph type="subTitle" idx="1"/>
          </p:nvPr>
        </p:nvSpPr>
        <p:spPr>
          <a:xfrm>
            <a:off x="8144070" y="450461"/>
            <a:ext cx="3028850" cy="6008914"/>
          </a:xfrm>
        </p:spPr>
        <p:txBody>
          <a:bodyPr/>
          <a:lstStyle/>
          <a:p>
            <a:r>
              <a:rPr lang="en-US" sz="3200" b="1" i="0" dirty="0" smtClean="0">
                <a:latin typeface="Segoe UI Light" panose="020B0502040204020203" pitchFamily="34" charset="0"/>
                <a:cs typeface="Segoe UI Light" panose="020B0502040204020203" pitchFamily="34" charset="0"/>
              </a:rPr>
              <a:t>System Topology</a:t>
            </a:r>
          </a:p>
          <a:p>
            <a:r>
              <a:rPr lang="en-US" i="0" dirty="0" smtClean="0">
                <a:latin typeface="Segoe UI Light" panose="020B0502040204020203" pitchFamily="34" charset="0"/>
                <a:cs typeface="Segoe UI Light" panose="020B0502040204020203" pitchFamily="34" charset="0"/>
              </a:rPr>
              <a:t>1 Region</a:t>
            </a:r>
          </a:p>
          <a:p>
            <a:r>
              <a:rPr lang="en-US" i="0" dirty="0" smtClean="0">
                <a:latin typeface="Segoe UI Light" panose="020B0502040204020203" pitchFamily="34" charset="0"/>
                <a:cs typeface="Segoe UI Light" panose="020B0502040204020203" pitchFamily="34" charset="0"/>
              </a:rPr>
              <a:t>2 Availability Zones</a:t>
            </a:r>
          </a:p>
          <a:p>
            <a:r>
              <a:rPr lang="en-US" i="0" dirty="0" smtClean="0">
                <a:latin typeface="Segoe UI Light" panose="020B0502040204020203" pitchFamily="34" charset="0"/>
                <a:cs typeface="Segoe UI Light" panose="020B0502040204020203" pitchFamily="34" charset="0"/>
              </a:rPr>
              <a:t>1 VPC</a:t>
            </a:r>
          </a:p>
          <a:p>
            <a:r>
              <a:rPr lang="en-US" i="0" dirty="0" smtClean="0">
                <a:latin typeface="Segoe UI Light" panose="020B0502040204020203" pitchFamily="34" charset="0"/>
                <a:cs typeface="Segoe UI Light" panose="020B0502040204020203" pitchFamily="34" charset="0"/>
              </a:rPr>
              <a:t>Public and Private subnets</a:t>
            </a:r>
          </a:p>
          <a:p>
            <a:r>
              <a:rPr lang="en-US" i="0" dirty="0" smtClean="0">
                <a:latin typeface="Segoe UI Light" panose="020B0502040204020203" pitchFamily="34" charset="0"/>
                <a:cs typeface="Segoe UI Light" panose="020B0502040204020203" pitchFamily="34" charset="0"/>
              </a:rPr>
              <a:t>Application Load Balancer</a:t>
            </a:r>
          </a:p>
          <a:p>
            <a:r>
              <a:rPr lang="en-US" i="0" dirty="0" smtClean="0">
                <a:latin typeface="Segoe UI Light" panose="020B0502040204020203" pitchFamily="34" charset="0"/>
                <a:cs typeface="Segoe UI Light" panose="020B0502040204020203" pitchFamily="34" charset="0"/>
              </a:rPr>
              <a:t>Auto Scaling Group</a:t>
            </a:r>
          </a:p>
          <a:p>
            <a:r>
              <a:rPr lang="en-US" i="0" dirty="0" smtClean="0">
                <a:latin typeface="Segoe UI Light" panose="020B0502040204020203" pitchFamily="34" charset="0"/>
                <a:cs typeface="Segoe UI Light" panose="020B0502040204020203" pitchFamily="34" charset="0"/>
              </a:rPr>
              <a:t>Security Group</a:t>
            </a:r>
          </a:p>
          <a:p>
            <a:r>
              <a:rPr lang="en-US" i="0" dirty="0" smtClean="0">
                <a:latin typeface="Segoe UI Light" panose="020B0502040204020203" pitchFamily="34" charset="0"/>
                <a:cs typeface="Segoe UI Light" panose="020B0502040204020203" pitchFamily="34" charset="0"/>
              </a:rPr>
              <a:t>2 NAT Gateways</a:t>
            </a:r>
          </a:p>
          <a:p>
            <a:r>
              <a:rPr lang="en-US" i="0" dirty="0" smtClean="0">
                <a:latin typeface="Segoe UI Light" panose="020B0502040204020203" pitchFamily="34" charset="0"/>
                <a:cs typeface="Segoe UI Light" panose="020B0502040204020203" pitchFamily="34" charset="0"/>
              </a:rPr>
              <a:t>2 EC2 Instances</a:t>
            </a:r>
            <a:endParaRPr lang="en-US" i="0"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xmlns="" id="{F6964141-6F81-4947-A236-746D94ED3F6F}"/>
              </a:ext>
            </a:extLst>
          </p:cNvPr>
          <p:cNvSpPr>
            <a:spLocks noGrp="1"/>
          </p:cNvSpPr>
          <p:nvPr>
            <p:ph type="sldNum" sz="quarter" idx="11"/>
          </p:nvPr>
        </p:nvSpPr>
        <p:spPr/>
        <p:txBody>
          <a:bodyPr/>
          <a:lstStyle/>
          <a:p>
            <a:fld id="{19B51A1E-902D-48AF-9020-955120F399B6}" type="slidenum">
              <a:rPr lang="en-US" smtClean="0"/>
              <a:pPr/>
              <a:t>3</a:t>
            </a:fld>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3653" y="335211"/>
            <a:ext cx="6446117" cy="6124164"/>
          </a:xfrm>
          <a:prstGeom prst="rect">
            <a:avLst/>
          </a:prstGeom>
        </p:spPr>
      </p:pic>
    </p:spTree>
    <p:extLst>
      <p:ext uri="{BB962C8B-B14F-4D97-AF65-F5344CB8AC3E}">
        <p14:creationId xmlns:p14="http://schemas.microsoft.com/office/powerpoint/2010/main" val="2117695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677822" y="215699"/>
            <a:ext cx="5184913" cy="432000"/>
          </a:xfrm>
        </p:spPr>
        <p:txBody>
          <a:bodyPr/>
          <a:lstStyle/>
          <a:p>
            <a:r>
              <a:rPr lang="en-US" dirty="0" smtClean="0"/>
              <a:t>System overview</a:t>
            </a:r>
            <a:endParaRPr lang="en-US" dirty="0"/>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32"/>
          </p:nvPr>
        </p:nvSpPr>
        <p:spPr>
          <a:xfrm>
            <a:off x="330287" y="647699"/>
            <a:ext cx="9299514" cy="5754051"/>
          </a:xfrm>
        </p:spPr>
        <p:txBody>
          <a:bodyPr/>
          <a:lstStyle/>
          <a:p>
            <a:pPr marL="285750" indent="-285750" algn="l">
              <a:buFontTx/>
              <a:buChar char="-"/>
            </a:pPr>
            <a:r>
              <a:rPr lang="en-US" sz="2800" i="0" dirty="0" smtClean="0">
                <a:latin typeface="Segoe UI" panose="020B0502040204020203" pitchFamily="34" charset="0"/>
                <a:cs typeface="Segoe UI" panose="020B0502040204020203" pitchFamily="34" charset="0"/>
              </a:rPr>
              <a:t>The VPC has public and private subnets in two Availability Zones.</a:t>
            </a:r>
          </a:p>
          <a:p>
            <a:pPr algn="l"/>
            <a:endParaRPr lang="en-US" sz="2800" i="0" dirty="0" smtClean="0">
              <a:latin typeface="Segoe UI" panose="020B0502040204020203" pitchFamily="34" charset="0"/>
              <a:cs typeface="Segoe UI" panose="020B0502040204020203" pitchFamily="34" charset="0"/>
            </a:endParaRPr>
          </a:p>
          <a:p>
            <a:pPr marL="285750" indent="-285750" algn="l">
              <a:buFontTx/>
              <a:buChar char="-"/>
            </a:pPr>
            <a:r>
              <a:rPr lang="en-US" sz="2800" i="0" dirty="0" smtClean="0">
                <a:latin typeface="Segoe UI" panose="020B0502040204020203" pitchFamily="34" charset="0"/>
                <a:cs typeface="Segoe UI" panose="020B0502040204020203" pitchFamily="34" charset="0"/>
              </a:rPr>
              <a:t>- Each public subnet contains a NAT gateway and a load balancer node.</a:t>
            </a:r>
          </a:p>
          <a:p>
            <a:pPr algn="l"/>
            <a:endParaRPr lang="en-US" sz="2800" i="0" dirty="0" smtClean="0">
              <a:latin typeface="Segoe UI" panose="020B0502040204020203" pitchFamily="34" charset="0"/>
              <a:cs typeface="Segoe UI" panose="020B0502040204020203" pitchFamily="34" charset="0"/>
            </a:endParaRPr>
          </a:p>
          <a:p>
            <a:pPr marL="285750" indent="-285750" algn="l">
              <a:buFontTx/>
              <a:buChar char="-"/>
            </a:pPr>
            <a:r>
              <a:rPr lang="en-US" sz="2800" i="0" dirty="0" smtClean="0">
                <a:latin typeface="Segoe UI" panose="020B0502040204020203" pitchFamily="34" charset="0"/>
                <a:cs typeface="Segoe UI" panose="020B0502040204020203" pitchFamily="34" charset="0"/>
              </a:rPr>
              <a:t>- The servers run in the private subnets, are launched and terminated by using an Auto Scaling Group, and receive traffic from the Application Load Balancer.</a:t>
            </a:r>
          </a:p>
          <a:p>
            <a:pPr algn="l"/>
            <a:endParaRPr lang="en-US" sz="2800" i="0" dirty="0" smtClean="0">
              <a:latin typeface="Segoe UI" panose="020B0502040204020203" pitchFamily="34" charset="0"/>
              <a:cs typeface="Segoe UI" panose="020B0502040204020203" pitchFamily="34" charset="0"/>
            </a:endParaRPr>
          </a:p>
          <a:p>
            <a:pPr marL="285750" indent="-285750" algn="l">
              <a:buFontTx/>
              <a:buChar char="-"/>
            </a:pPr>
            <a:r>
              <a:rPr lang="en-US" sz="2800" i="0" dirty="0" smtClean="0">
                <a:latin typeface="Segoe UI" panose="020B0502040204020203" pitchFamily="34" charset="0"/>
                <a:cs typeface="Segoe UI" panose="020B0502040204020203" pitchFamily="34" charset="0"/>
              </a:rPr>
              <a:t>- The servers in the secure private subnets can connect to the internet  by using the NAT gateway</a:t>
            </a:r>
            <a:endParaRPr lang="en-US" sz="2800" i="0" dirty="0">
              <a:latin typeface="Segoe UI" panose="020B0502040204020203" pitchFamily="34" charset="0"/>
              <a:cs typeface="Segoe UI" panose="020B0502040204020203" pitchFamily="34" charset="0"/>
            </a:endParaRPr>
          </a:p>
        </p:txBody>
      </p:sp>
      <p:pic>
        <p:nvPicPr>
          <p:cNvPr id="10" name="Picture Placeholder 9" descr="Abstract architecture polygon">
            <a:extLst>
              <a:ext uri="{FF2B5EF4-FFF2-40B4-BE49-F238E27FC236}">
                <a16:creationId xmlns:a16="http://schemas.microsoft.com/office/drawing/2014/main" xmlns="" id="{38475F7B-316A-47DC-9CBB-B074A5B5994C}"/>
              </a:ext>
            </a:extLst>
          </p:cNvPr>
          <p:cNvPicPr>
            <a:picLocks noGrp="1" noChangeAspect="1"/>
          </p:cNvPicPr>
          <p:nvPr>
            <p:ph type="pic" sz="quarter" idx="33"/>
          </p:nvPr>
        </p:nvPicPr>
        <p:blipFill>
          <a:blip r:embed="rId3"/>
          <a:stretch>
            <a:fillRect/>
          </a:stretch>
        </p:blipFill>
        <p:spPr>
          <a:xfrm>
            <a:off x="9980476" y="68056"/>
            <a:ext cx="2211524" cy="6721888"/>
          </a:xfrm>
        </p:spPr>
      </p:pic>
      <p:sp>
        <p:nvSpPr>
          <p:cNvPr id="6" name="Slide Number Placeholder 5">
            <a:extLst>
              <a:ext uri="{FF2B5EF4-FFF2-40B4-BE49-F238E27FC236}">
                <a16:creationId xmlns:a16="http://schemas.microsoft.com/office/drawing/2014/main" xmlns="" id="{1C554D9F-1895-486E-BFBA-905BB2D29E08}"/>
              </a:ext>
            </a:extLst>
          </p:cNvPr>
          <p:cNvSpPr>
            <a:spLocks noGrp="1"/>
          </p:cNvSpPr>
          <p:nvPr>
            <p:ph type="sldNum" sz="quarter" idx="34"/>
          </p:nvPr>
        </p:nvSpPr>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A5083B-CC27-4F1C-AD03-E3DBEC1C9E78}"/>
              </a:ext>
            </a:extLst>
          </p:cNvPr>
          <p:cNvSpPr>
            <a:spLocks noGrp="1"/>
          </p:cNvSpPr>
          <p:nvPr>
            <p:ph type="title"/>
          </p:nvPr>
        </p:nvSpPr>
        <p:spPr/>
        <p:txBody>
          <a:bodyPr/>
          <a:lstStyle/>
          <a:p>
            <a:r>
              <a:rPr lang="en-US" dirty="0" smtClean="0"/>
              <a:t>Project steps</a:t>
            </a:r>
            <a:endParaRPr lang="en-US" dirty="0"/>
          </a:p>
        </p:txBody>
      </p:sp>
      <p:sp>
        <p:nvSpPr>
          <p:cNvPr id="4" name="Content Placeholder 3">
            <a:extLst>
              <a:ext uri="{FF2B5EF4-FFF2-40B4-BE49-F238E27FC236}">
                <a16:creationId xmlns:a16="http://schemas.microsoft.com/office/drawing/2014/main" xmlns="" id="{125E40B9-054F-4D79-BD17-68E71C740D01}"/>
              </a:ext>
            </a:extLst>
          </p:cNvPr>
          <p:cNvSpPr>
            <a:spLocks noGrp="1"/>
          </p:cNvSpPr>
          <p:nvPr>
            <p:ph sz="half" idx="1"/>
          </p:nvPr>
        </p:nvSpPr>
        <p:spPr>
          <a:xfrm>
            <a:off x="432000" y="1069582"/>
            <a:ext cx="11582400" cy="5332168"/>
          </a:xfrm>
        </p:spPr>
        <p:txBody>
          <a:bodyPr/>
          <a:lstStyle/>
          <a:p>
            <a:pPr marL="0" indent="0">
              <a:buNone/>
            </a:pPr>
            <a:r>
              <a:rPr lang="en-US" sz="3200" dirty="0" smtClean="0">
                <a:latin typeface="Segoe UI" panose="020B0502040204020203" pitchFamily="34" charset="0"/>
                <a:cs typeface="Segoe UI" panose="020B0502040204020203" pitchFamily="34" charset="0"/>
              </a:rPr>
              <a:t>Secure VPC Setup with EC2 Instances</a:t>
            </a:r>
            <a:endParaRPr lang="en-US" sz="32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Create a VPC with custom IP ranges. Set up public and private subnets. Configure route tables and associate subnets.</a:t>
            </a:r>
            <a:r>
              <a:rPr lang="en-US" dirty="0" smtClean="0">
                <a:latin typeface="Segoe UI" panose="020B0502040204020203" pitchFamily="34" charset="0"/>
                <a:cs typeface="Segoe UI" panose="020B0502040204020203" pitchFamily="34" charset="0"/>
              </a:rPr>
              <a:t>. </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Set up network access control lists (ACLs) to control inbound and outbound traffic. Configure security groups for EC2 instances to allow specific ports and protocols</a:t>
            </a:r>
            <a:r>
              <a:rPr lang="en-US" dirty="0" smtClean="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Launch EC2 instances in both the public and private subnets. Configure security groups for the instances to allow necessary traffic. Create and assign IAM roles to the instances with appropriate permissions</a:t>
            </a:r>
            <a:r>
              <a:rPr lang="en-US" dirty="0" smtClean="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Set up an internet gateway to allow internet access for instances in the public subnet. Configure NAT gateway or NAT instance to enable outbound internet access for instances in the private subnet. Create appropriate route tables and associate them with the subnets</a:t>
            </a:r>
            <a:r>
              <a:rPr lang="en-US" dirty="0" smtClean="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Generate an SSH key pair and securely store the private key. Configure the instances to allow SSH access only with the generated key pair. Implement IAM policies and roles to control access and permissions to AWS resources</a:t>
            </a:r>
            <a:r>
              <a:rPr lang="en-US" dirty="0" smtClean="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SSH into the EC2 instances using the private key and verify connectivity. Test network connectivity between instances in different subnets. Validate security group rules and network ACL settings.</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xmlns="" id="{46D051DA-5DAD-43A7-A238-51C63BA59FEC}"/>
              </a:ext>
            </a:extLst>
          </p:cNvPr>
          <p:cNvSpPr>
            <a:spLocks noGrp="1"/>
          </p:cNvSpPr>
          <p:nvPr>
            <p:ph type="sldNum" sz="quarter" idx="34"/>
          </p:nvPr>
        </p:nvSpPr>
        <p:spPr/>
        <p:txBody>
          <a:bodyPr/>
          <a:lstStyle/>
          <a:p>
            <a:fld id="{19B51A1E-902D-48AF-9020-955120F399B6}" type="slidenum">
              <a:rPr lang="en-US" smtClean="0"/>
              <a:pPr/>
              <a:t>5</a:t>
            </a:fld>
            <a:endParaRPr lang="en-US" dirty="0"/>
          </a:p>
        </p:txBody>
      </p:sp>
    </p:spTree>
    <p:extLst>
      <p:ext uri="{BB962C8B-B14F-4D97-AF65-F5344CB8AC3E}">
        <p14:creationId xmlns:p14="http://schemas.microsoft.com/office/powerpoint/2010/main" val="3640701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304E83-A4F0-49C5-BB01-F5773509A2B3}"/>
              </a:ext>
            </a:extLst>
          </p:cNvPr>
          <p:cNvSpPr>
            <a:spLocks noGrp="1"/>
          </p:cNvSpPr>
          <p:nvPr>
            <p:ph type="title"/>
          </p:nvPr>
        </p:nvSpPr>
        <p:spPr/>
        <p:txBody>
          <a:bodyPr/>
          <a:lstStyle/>
          <a:p>
            <a:r>
              <a:rPr lang="en-US" dirty="0"/>
              <a:t>Design and configure a VPC:</a:t>
            </a:r>
            <a:endParaRPr lang="en-US" dirty="0"/>
          </a:p>
        </p:txBody>
      </p:sp>
      <p:sp>
        <p:nvSpPr>
          <p:cNvPr id="3" name="Text Placeholder 2">
            <a:extLst>
              <a:ext uri="{FF2B5EF4-FFF2-40B4-BE49-F238E27FC236}">
                <a16:creationId xmlns:a16="http://schemas.microsoft.com/office/drawing/2014/main" xmlns="" id="{7CA42D59-EAD6-4F95-84F1-32A30F057856}"/>
              </a:ext>
            </a:extLst>
          </p:cNvPr>
          <p:cNvSpPr>
            <a:spLocks noGrp="1"/>
          </p:cNvSpPr>
          <p:nvPr>
            <p:ph type="body" sz="quarter" idx="32"/>
          </p:nvPr>
        </p:nvSpPr>
        <p:spPr>
          <a:xfrm>
            <a:off x="431800" y="1007999"/>
            <a:ext cx="9198000" cy="676421"/>
          </a:xfrm>
        </p:spPr>
        <p:txBody>
          <a:bodyPr/>
          <a:lstStyle/>
          <a:p>
            <a:r>
              <a:rPr lang="en-US" i="0" dirty="0">
                <a:latin typeface="Segoe UI" panose="020B0502040204020203" pitchFamily="34" charset="0"/>
                <a:cs typeface="Segoe UI" panose="020B0502040204020203" pitchFamily="34" charset="0"/>
              </a:rPr>
              <a:t>Create a VPC with custom IP ranges. Set up public and private subnets. Configure route tables and associate subnets.</a:t>
            </a:r>
            <a:endParaRPr lang="en-US" i="0" dirty="0">
              <a:latin typeface="Segoe UI" panose="020B0502040204020203" pitchFamily="34" charset="0"/>
              <a:cs typeface="Segoe UI" panose="020B0502040204020203" pitchFamily="34" charset="0"/>
            </a:endParaRPr>
          </a:p>
        </p:txBody>
      </p:sp>
      <p:sp>
        <p:nvSpPr>
          <p:cNvPr id="8" name="Slide Number Placeholder 7">
            <a:extLst>
              <a:ext uri="{FF2B5EF4-FFF2-40B4-BE49-F238E27FC236}">
                <a16:creationId xmlns:a16="http://schemas.microsoft.com/office/drawing/2014/main" xmlns="" id="{E6AC9832-FB01-464A-9824-61887B77997E}"/>
              </a:ext>
            </a:extLst>
          </p:cNvPr>
          <p:cNvSpPr>
            <a:spLocks noGrp="1"/>
          </p:cNvSpPr>
          <p:nvPr>
            <p:ph type="sldNum" sz="quarter" idx="33"/>
          </p:nvPr>
        </p:nvSpPr>
        <p:spPr/>
        <p:txBody>
          <a:bodyPr/>
          <a:lstStyle/>
          <a:p>
            <a:fld id="{19B51A1E-902D-48AF-9020-955120F399B6}" type="slidenum">
              <a:rPr lang="en-US" smtClean="0"/>
              <a:pPr/>
              <a:t>6</a:t>
            </a:fld>
            <a:endParaRPr lang="en-US" dirty="0"/>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2" y="1594706"/>
            <a:ext cx="5086686" cy="4889404"/>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978" y="1594706"/>
            <a:ext cx="5054311" cy="5081368"/>
          </a:xfrm>
          <a:prstGeom prst="rect">
            <a:avLst/>
          </a:prstGeom>
        </p:spPr>
      </p:pic>
    </p:spTree>
    <p:extLst>
      <p:ext uri="{BB962C8B-B14F-4D97-AF65-F5344CB8AC3E}">
        <p14:creationId xmlns:p14="http://schemas.microsoft.com/office/powerpoint/2010/main" val="3188837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7CA42D59-EAD6-4F95-84F1-32A30F057856}"/>
              </a:ext>
            </a:extLst>
          </p:cNvPr>
          <p:cNvSpPr txBox="1">
            <a:spLocks/>
          </p:cNvSpPr>
          <p:nvPr/>
        </p:nvSpPr>
        <p:spPr>
          <a:xfrm>
            <a:off x="286990" y="1006395"/>
            <a:ext cx="9198000" cy="67642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a:t>
            </a:r>
            <a:r>
              <a:rPr lang="en-US" dirty="0" smtClean="0"/>
              <a:t>VPC. Multi-AZ Settings. VPC Creating. VPC </a:t>
            </a:r>
            <a:r>
              <a:rPr lang="en-US" dirty="0"/>
              <a:t>Creation </a:t>
            </a:r>
            <a:r>
              <a:rPr lang="en-US" dirty="0" smtClean="0"/>
              <a:t>Success. VPC </a:t>
            </a:r>
            <a:r>
              <a:rPr lang="en-US" dirty="0"/>
              <a:t>View</a:t>
            </a:r>
          </a:p>
          <a:p>
            <a:pPr marL="0" indent="0">
              <a:buNone/>
            </a:pPr>
            <a:endParaRPr lang="en-US" dirty="0">
              <a:latin typeface="Segoe UI" panose="020B0502040204020203" pitchFamily="34" charset="0"/>
              <a:cs typeface="Segoe UI" panose="020B0502040204020203" pitchFamily="34" charset="0"/>
            </a:endParaRPr>
          </a:p>
        </p:txBody>
      </p:sp>
      <p:sp>
        <p:nvSpPr>
          <p:cNvPr id="6" name="Title 1">
            <a:extLst>
              <a:ext uri="{FF2B5EF4-FFF2-40B4-BE49-F238E27FC236}">
                <a16:creationId xmlns:a16="http://schemas.microsoft.com/office/drawing/2014/main" xmlns="" id="{19304E83-A4F0-49C5-BB01-F5773509A2B3}"/>
              </a:ext>
            </a:extLst>
          </p:cNvPr>
          <p:cNvSpPr txBox="1">
            <a:spLocks/>
          </p:cNvSpPr>
          <p:nvPr/>
        </p:nvSpPr>
        <p:spPr>
          <a:xfrm>
            <a:off x="-912885" y="0"/>
            <a:ext cx="9198000" cy="898358"/>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tx1"/>
                </a:solidFill>
                <a:latin typeface="+mj-lt"/>
                <a:ea typeface="+mj-ea"/>
                <a:cs typeface="+mj-cs"/>
              </a:defRPr>
            </a:lvl1pPr>
          </a:lstStyle>
          <a:p>
            <a:r>
              <a:rPr lang="en-US" sz="3200" dirty="0" smtClean="0"/>
              <a:t>Design and configure a VPC:</a:t>
            </a:r>
            <a:endParaRPr lang="en-US" sz="32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21" y="1682816"/>
            <a:ext cx="3037967" cy="389758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9" y="1682816"/>
            <a:ext cx="4003039" cy="38975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306" y="1682816"/>
            <a:ext cx="3859920" cy="3880583"/>
          </a:xfrm>
          <a:prstGeom prst="rect">
            <a:avLst/>
          </a:prstGeom>
        </p:spPr>
      </p:pic>
    </p:spTree>
    <p:extLst>
      <p:ext uri="{BB962C8B-B14F-4D97-AF65-F5344CB8AC3E}">
        <p14:creationId xmlns:p14="http://schemas.microsoft.com/office/powerpoint/2010/main" val="2285798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19304E83-A4F0-49C5-BB01-F5773509A2B3}"/>
              </a:ext>
            </a:extLst>
          </p:cNvPr>
          <p:cNvSpPr txBox="1">
            <a:spLocks/>
          </p:cNvSpPr>
          <p:nvPr/>
        </p:nvSpPr>
        <p:spPr>
          <a:xfrm>
            <a:off x="-912885" y="0"/>
            <a:ext cx="9198000" cy="898358"/>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tx1"/>
                </a:solidFill>
                <a:latin typeface="+mj-lt"/>
                <a:ea typeface="+mj-ea"/>
                <a:cs typeface="+mj-cs"/>
              </a:defRPr>
            </a:lvl1pPr>
          </a:lstStyle>
          <a:p>
            <a:r>
              <a:rPr lang="en-US" sz="3200" dirty="0" smtClean="0"/>
              <a:t>EC2  Instance Group setup:</a:t>
            </a:r>
            <a:endParaRPr lang="en-US" sz="3200" dirty="0"/>
          </a:p>
        </p:txBody>
      </p:sp>
      <p:sp>
        <p:nvSpPr>
          <p:cNvPr id="7" name="Text Placeholder 2">
            <a:extLst>
              <a:ext uri="{FF2B5EF4-FFF2-40B4-BE49-F238E27FC236}">
                <a16:creationId xmlns:a16="http://schemas.microsoft.com/office/drawing/2014/main" xmlns="" id="{7CA42D59-EAD6-4F95-84F1-32A30F057856}"/>
              </a:ext>
            </a:extLst>
          </p:cNvPr>
          <p:cNvSpPr txBox="1">
            <a:spLocks/>
          </p:cNvSpPr>
          <p:nvPr/>
        </p:nvSpPr>
        <p:spPr>
          <a:xfrm>
            <a:off x="286990" y="1006395"/>
            <a:ext cx="9198000" cy="67642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EC2 </a:t>
            </a:r>
            <a:r>
              <a:rPr lang="en-US" dirty="0" smtClean="0"/>
              <a:t>Launch Template Setup. Security Group Setup. EC2 </a:t>
            </a:r>
            <a:r>
              <a:rPr lang="en-US" dirty="0"/>
              <a:t>Instance Creation</a:t>
            </a:r>
            <a:endParaRPr lang="en-US" dirty="0">
              <a:latin typeface="Segoe UI" panose="020B0502040204020203" pitchFamily="34" charset="0"/>
              <a:cs typeface="Segoe UI" panose="020B0502040204020203"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033" y="1556084"/>
            <a:ext cx="3596184" cy="41335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927" y="1556084"/>
            <a:ext cx="4182180" cy="41335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92" y="1556084"/>
            <a:ext cx="3691631" cy="4133550"/>
          </a:xfrm>
          <a:prstGeom prst="rect">
            <a:avLst/>
          </a:prstGeom>
        </p:spPr>
      </p:pic>
    </p:spTree>
    <p:extLst>
      <p:ext uri="{BB962C8B-B14F-4D97-AF65-F5344CB8AC3E}">
        <p14:creationId xmlns:p14="http://schemas.microsoft.com/office/powerpoint/2010/main" val="847733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9304E83-A4F0-49C5-BB01-F5773509A2B3}"/>
              </a:ext>
            </a:extLst>
          </p:cNvPr>
          <p:cNvSpPr txBox="1">
            <a:spLocks/>
          </p:cNvSpPr>
          <p:nvPr/>
        </p:nvSpPr>
        <p:spPr>
          <a:xfrm>
            <a:off x="-912885" y="0"/>
            <a:ext cx="9198000" cy="898358"/>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tx1"/>
                </a:solidFill>
                <a:latin typeface="+mj-lt"/>
                <a:ea typeface="+mj-ea"/>
                <a:cs typeface="+mj-cs"/>
              </a:defRPr>
            </a:lvl1pPr>
          </a:lstStyle>
          <a:p>
            <a:r>
              <a:rPr lang="en-US" sz="3200" dirty="0" smtClean="0"/>
              <a:t>Auto scaling group setup</a:t>
            </a:r>
            <a:endParaRPr lang="en-US" sz="3200" dirty="0"/>
          </a:p>
        </p:txBody>
      </p:sp>
      <p:sp>
        <p:nvSpPr>
          <p:cNvPr id="6" name="Text Placeholder 2">
            <a:extLst>
              <a:ext uri="{FF2B5EF4-FFF2-40B4-BE49-F238E27FC236}">
                <a16:creationId xmlns:a16="http://schemas.microsoft.com/office/drawing/2014/main" xmlns="" id="{7CA42D59-EAD6-4F95-84F1-32A30F057856}"/>
              </a:ext>
            </a:extLst>
          </p:cNvPr>
          <p:cNvSpPr txBox="1">
            <a:spLocks/>
          </p:cNvSpPr>
          <p:nvPr/>
        </p:nvSpPr>
        <p:spPr>
          <a:xfrm>
            <a:off x="286990" y="1006395"/>
            <a:ext cx="9198000" cy="67642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ASG </a:t>
            </a:r>
            <a:r>
              <a:rPr lang="en-US" dirty="0" smtClean="0"/>
              <a:t>Setup. Assigned </a:t>
            </a:r>
            <a:r>
              <a:rPr lang="en-US" dirty="0"/>
              <a:t>to Private </a:t>
            </a:r>
            <a:r>
              <a:rPr lang="en-US" dirty="0" smtClean="0"/>
              <a:t>Subnets. Max </a:t>
            </a:r>
            <a:r>
              <a:rPr lang="en-US" dirty="0"/>
              <a:t>and Min </a:t>
            </a:r>
            <a:r>
              <a:rPr lang="en-US" dirty="0" smtClean="0"/>
              <a:t>Limit Settings</a:t>
            </a:r>
            <a:endParaRPr lang="en-US" dirty="0"/>
          </a:p>
          <a:p>
            <a:r>
              <a:rPr lang="en-US" dirty="0"/>
              <a:t>SNS Setup for EC2 </a:t>
            </a:r>
            <a:r>
              <a:rPr lang="en-US" dirty="0" smtClean="0"/>
              <a:t>Instances. ASG </a:t>
            </a:r>
            <a:r>
              <a:rPr lang="en-US" dirty="0"/>
              <a:t>Creation Success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90" y="1901499"/>
            <a:ext cx="3503345" cy="451324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3516" y="1901498"/>
            <a:ext cx="4011619" cy="451324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603" y="1901499"/>
            <a:ext cx="4000578" cy="4513241"/>
          </a:xfrm>
          <a:prstGeom prst="rect">
            <a:avLst/>
          </a:prstGeom>
        </p:spPr>
      </p:pic>
    </p:spTree>
    <p:extLst>
      <p:ext uri="{BB962C8B-B14F-4D97-AF65-F5344CB8AC3E}">
        <p14:creationId xmlns:p14="http://schemas.microsoft.com/office/powerpoint/2010/main" val="2772215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2.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100F67-BC3D-46B4-8D39-802DC9D7F2EB}">
  <ds:schemaRefs>
    <ds:schemaRef ds:uri="http://schemas.microsoft.com/office/infopath/2007/PartnerControls"/>
    <ds:schemaRef ds:uri="http://purl.org/dc/terms/"/>
    <ds:schemaRef ds:uri="16c05727-aa75-4e4a-9b5f-8a80a1165891"/>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705</Words>
  <Application>Microsoft Office PowerPoint</Application>
  <PresentationFormat>Widescreen</PresentationFormat>
  <Paragraphs>85</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Corbel</vt:lpstr>
      <vt:lpstr>Segoe UI</vt:lpstr>
      <vt:lpstr>Segoe UI Light</vt:lpstr>
      <vt:lpstr>Segoe UI Semibold</vt:lpstr>
      <vt:lpstr>Times New Roman</vt:lpstr>
      <vt:lpstr>Office Theme</vt:lpstr>
      <vt:lpstr>AWS Cloud Project</vt:lpstr>
      <vt:lpstr>Real world  implementation of aws cloud  services  to  provision  a  secure , highly  available  and  scalable  enterprise  system  architecture. </vt:lpstr>
      <vt:lpstr>PowerPoint Presentation</vt:lpstr>
      <vt:lpstr>System overview</vt:lpstr>
      <vt:lpstr>Project steps</vt:lpstr>
      <vt:lpstr>Design and configure a VPC: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2024-01-21T08:32:14Z</dcterms:created>
  <dcterms:modified xsi:type="dcterms:W3CDTF">2024-01-21T15:21:04Z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